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atOfArms.png"/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65" y="3214274"/>
            <a:ext cx="3146635" cy="26653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86953" y="254841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9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30"/>
            <a:ext cx="5458968" cy="104868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pic>
        <p:nvPicPr>
          <p:cNvPr id="9" name="Picture 8" descr="CoatOfArm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808" y="548526"/>
            <a:ext cx="1648560" cy="1352378"/>
          </a:xfrm>
          <a:prstGeom prst="rect">
            <a:avLst/>
          </a:prstGeom>
          <a:ln>
            <a:solidFill>
              <a:srgbClr val="FFFFFF"/>
            </a:solidFill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200400" y="2506387"/>
            <a:ext cx="5458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The Upper Marlboro/Waldorf (MD) Alumni Chapter of Kappa Alpha Psi Fraternity, Inc.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5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5" y="2209801"/>
            <a:ext cx="6508377" cy="3916363"/>
          </a:xfrm>
        </p:spPr>
        <p:txBody>
          <a:bodyPr/>
          <a:lstStyle>
            <a:lvl1pPr marL="228600" indent="-228600">
              <a:buSzPct val="50000"/>
              <a:buFont typeface="Wingdings" charset="2"/>
              <a:buChar char="u"/>
              <a:defRPr/>
            </a:lvl1pPr>
            <a:lvl2pPr marL="457200" indent="-228600">
              <a:buSzPct val="50000"/>
              <a:buFont typeface="Wingdings" charset="2"/>
              <a:buChar char="u"/>
              <a:defRPr/>
            </a:lvl2pPr>
            <a:lvl3pPr marL="685800" indent="-228600">
              <a:buSzPct val="50000"/>
              <a:buFont typeface="Wingdings" charset="2"/>
              <a:buChar char="u"/>
              <a:defRPr/>
            </a:lvl3pPr>
            <a:lvl4pPr marL="914400" indent="-228600">
              <a:buSzPct val="50000"/>
              <a:buFont typeface="Wingdings" charset="2"/>
              <a:buChar char="u"/>
              <a:defRPr/>
            </a:lvl4pPr>
            <a:lvl5pPr marL="1143000" indent="-228600">
              <a:buSzPct val="50000"/>
              <a:buFont typeface="Wingdings" charset="2"/>
              <a:buChar char="u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0561" y="6356351"/>
            <a:ext cx="786723" cy="365125"/>
          </a:xfrm>
        </p:spPr>
        <p:txBody>
          <a:bodyPr/>
          <a:lstStyle>
            <a:lvl1pPr>
              <a:defRPr sz="900"/>
            </a:lvl1pPr>
          </a:lstStyle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1"/>
            <a:ext cx="5033683" cy="365125"/>
          </a:xfrm>
        </p:spPr>
        <p:txBody>
          <a:bodyPr tIns="228600"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80293" y="6356351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2" name="Picture 11" descr="CoatOfArm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1" y="404388"/>
            <a:ext cx="1493063" cy="122481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4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4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77464" y="6356351"/>
            <a:ext cx="757049" cy="365125"/>
          </a:xfrm>
        </p:spPr>
        <p:txBody>
          <a:bodyPr/>
          <a:lstStyle/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356351"/>
            <a:ext cx="6720264" cy="365125"/>
          </a:xfrm>
        </p:spPr>
        <p:txBody>
          <a:bodyPr tIns="22860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0485" y="6363528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148920" y="268288"/>
            <a:ext cx="718073" cy="646112"/>
            <a:chOff x="8148918" y="268288"/>
            <a:chExt cx="718073" cy="646112"/>
          </a:xfrm>
        </p:grpSpPr>
        <p:sp>
          <p:nvSpPr>
            <p:cNvPr id="8" name="Rectangle 7"/>
            <p:cNvSpPr/>
            <p:nvPr/>
          </p:nvSpPr>
          <p:spPr>
            <a:xfrm>
              <a:off x="8148918" y="268288"/>
              <a:ext cx="718073" cy="64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9" name="Picture 8" descr="CoatOfArms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38" y="315928"/>
              <a:ext cx="619453" cy="50816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61554" y="6356351"/>
            <a:ext cx="1072959" cy="365125"/>
          </a:xfrm>
        </p:spPr>
        <p:txBody>
          <a:bodyPr/>
          <a:lstStyle/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356351"/>
            <a:ext cx="6170583" cy="365125"/>
          </a:xfrm>
        </p:spPr>
        <p:txBody>
          <a:bodyPr tIns="22860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6493" y="6356351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4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grpSp>
        <p:nvGrpSpPr>
          <p:cNvPr id="11" name="Group 10"/>
          <p:cNvGrpSpPr/>
          <p:nvPr/>
        </p:nvGrpSpPr>
        <p:grpSpPr>
          <a:xfrm>
            <a:off x="8148920" y="268288"/>
            <a:ext cx="718073" cy="646112"/>
            <a:chOff x="8148918" y="268288"/>
            <a:chExt cx="718073" cy="646112"/>
          </a:xfrm>
        </p:grpSpPr>
        <p:sp>
          <p:nvSpPr>
            <p:cNvPr id="12" name="Rectangle 11"/>
            <p:cNvSpPr/>
            <p:nvPr/>
          </p:nvSpPr>
          <p:spPr>
            <a:xfrm>
              <a:off x="8148918" y="268288"/>
              <a:ext cx="718073" cy="64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12" descr="CoatOfArms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38" y="315928"/>
              <a:ext cx="619453" cy="50816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5577" y="6356351"/>
            <a:ext cx="883025" cy="365125"/>
          </a:xfrm>
        </p:spPr>
        <p:txBody>
          <a:bodyPr/>
          <a:lstStyle/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1"/>
            <a:ext cx="6508379" cy="365125"/>
          </a:xfrm>
        </p:spPr>
        <p:txBody>
          <a:bodyPr tIns="22860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0485" y="6356351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grpSp>
        <p:nvGrpSpPr>
          <p:cNvPr id="13" name="Group 12"/>
          <p:cNvGrpSpPr/>
          <p:nvPr/>
        </p:nvGrpSpPr>
        <p:grpSpPr>
          <a:xfrm>
            <a:off x="8148920" y="268288"/>
            <a:ext cx="718073" cy="646112"/>
            <a:chOff x="8148918" y="268288"/>
            <a:chExt cx="718073" cy="646112"/>
          </a:xfrm>
        </p:grpSpPr>
        <p:sp>
          <p:nvSpPr>
            <p:cNvPr id="14" name="Rectangle 13"/>
            <p:cNvSpPr/>
            <p:nvPr/>
          </p:nvSpPr>
          <p:spPr>
            <a:xfrm>
              <a:off x="8148918" y="268288"/>
              <a:ext cx="718073" cy="64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5" name="Picture 14" descr="CoatOfArms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38" y="315928"/>
              <a:ext cx="619453" cy="50816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96419" y="6356351"/>
            <a:ext cx="952500" cy="365125"/>
          </a:xfrm>
        </p:spPr>
        <p:txBody>
          <a:bodyPr/>
          <a:lstStyle/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tIns="228600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60485" y="6356351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148920" y="268288"/>
            <a:ext cx="718073" cy="646112"/>
            <a:chOff x="8148918" y="268288"/>
            <a:chExt cx="718073" cy="646112"/>
          </a:xfrm>
        </p:grpSpPr>
        <p:sp>
          <p:nvSpPr>
            <p:cNvPr id="8" name="Rectangle 7"/>
            <p:cNvSpPr/>
            <p:nvPr/>
          </p:nvSpPr>
          <p:spPr>
            <a:xfrm>
              <a:off x="8148918" y="268288"/>
              <a:ext cx="718073" cy="64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9" name="Picture 8" descr="CoatOfArms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38" y="315928"/>
              <a:ext cx="619453" cy="50816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20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73327" y="6324643"/>
            <a:ext cx="883167" cy="365125"/>
          </a:xfrm>
        </p:spPr>
        <p:txBody>
          <a:bodyPr/>
          <a:lstStyle/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197" y="6324643"/>
            <a:ext cx="6508379" cy="365125"/>
          </a:xfrm>
        </p:spPr>
        <p:txBody>
          <a:bodyPr tIns="22860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60485" y="6324643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148920" y="268288"/>
            <a:ext cx="718073" cy="646112"/>
            <a:chOff x="8148918" y="268288"/>
            <a:chExt cx="718073" cy="646112"/>
          </a:xfrm>
        </p:grpSpPr>
        <p:sp>
          <p:nvSpPr>
            <p:cNvPr id="7" name="Rectangle 6"/>
            <p:cNvSpPr/>
            <p:nvPr/>
          </p:nvSpPr>
          <p:spPr>
            <a:xfrm>
              <a:off x="8148918" y="268288"/>
              <a:ext cx="718073" cy="64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7" descr="CoatOfArms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38" y="315928"/>
              <a:ext cx="619453" cy="50816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1" y="1035425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5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8509" y="6356351"/>
            <a:ext cx="916451" cy="365125"/>
          </a:xfrm>
        </p:spPr>
        <p:txBody>
          <a:bodyPr/>
          <a:lstStyle/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7209"/>
            <a:ext cx="5724712" cy="365125"/>
          </a:xfrm>
        </p:spPr>
        <p:txBody>
          <a:bodyPr tIns="228600" anchor="ctr" anchorCtr="0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050" cap="none" normalizeH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0485" y="6357209"/>
            <a:ext cx="506507" cy="365125"/>
          </a:xfrm>
          <a:prstGeom prst="rect">
            <a:avLst/>
          </a:prstGeom>
        </p:spPr>
        <p:txBody>
          <a:bodyPr/>
          <a:lstStyle/>
          <a:p>
            <a:fld id="{557B3FE8-3363-B445-A838-3E0A9BC5C9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8184004" y="268287"/>
            <a:ext cx="718073" cy="646112"/>
            <a:chOff x="8148918" y="268288"/>
            <a:chExt cx="718073" cy="646112"/>
          </a:xfrm>
        </p:grpSpPr>
        <p:sp>
          <p:nvSpPr>
            <p:cNvPr id="9" name="Rectangle 8"/>
            <p:cNvSpPr/>
            <p:nvPr/>
          </p:nvSpPr>
          <p:spPr>
            <a:xfrm>
              <a:off x="8148918" y="268288"/>
              <a:ext cx="718073" cy="64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9" descr="CoatOfArms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38" y="315928"/>
              <a:ext cx="619453" cy="50816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2209801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1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A18378F-7A63-A04E-A1AD-70BDF341F78D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7" y="6356351"/>
            <a:ext cx="6508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50000"/>
        <a:buFont typeface="Wingdings" charset="2"/>
        <a:buChar char="u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50000"/>
        <a:buFont typeface="Wingdings" charset="2"/>
        <a:buChar char="u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50000"/>
        <a:buFont typeface="Wingdings" charset="2"/>
        <a:buChar char="u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50000"/>
        <a:buFont typeface="Wingdings" charset="2"/>
        <a:buChar char="u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50000"/>
        <a:buFont typeface="Wingdings" charset="2"/>
        <a:buChar char="u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 smtClean="0"/>
              <a:t>J.J. Lucas Award Submission Nomination Criteria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Bro. </a:t>
            </a:r>
            <a:r>
              <a:rPr lang="en-US" b="1" dirty="0" smtClean="0"/>
              <a:t>Marvin Goodley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669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Member in Good Standing of Kappa Alpha Psi Fraternity, Incorporated for a minimum of 15 years (National Level)</a:t>
            </a:r>
          </a:p>
          <a:p>
            <a:pPr lvl="0"/>
            <a:r>
              <a:rPr lang="en-US" b="1" dirty="0"/>
              <a:t>A sustaining Member of the Upper Marlboro/Waldorf (MD) Alumni Chapter for 10 consecutive years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026" name="Picture 2" descr="C:\Users\goodley\Pictures\2013-10-13 ipad pictures\ipad pictures 1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6554" y="22601"/>
            <a:ext cx="1421176" cy="1954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099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Minimum of 2 terms as a Chapter Officer of the Upper Marlboro/Waldorf Alumni (MD) Chapter or Committee Chairman of a minimum of 3 </a:t>
            </a:r>
            <a:r>
              <a:rPr lang="en-US" b="1" dirty="0" smtClean="0"/>
              <a:t>committees</a:t>
            </a:r>
            <a:endParaRPr lang="en-US" b="1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5" name="Picture 2" descr="C:\Users\goodley\Pictures\2013-10-13 ipad pictures\ipad pictures 1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6554" y="22601"/>
            <a:ext cx="1421176" cy="1954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781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Nomination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 sustaining member of the Upper Marlboro/Waldorf (MD) Alumni Chapter must complete a submission packet to include the following</a:t>
            </a:r>
            <a:r>
              <a:rPr lang="en-US" b="1" dirty="0" smtClean="0"/>
              <a:t>:</a:t>
            </a:r>
          </a:p>
          <a:p>
            <a:pPr lvl="0"/>
            <a:r>
              <a:rPr lang="en-US" sz="1800" b="1" dirty="0"/>
              <a:t>A letter of nomination from a sustaining member of the Upper Marlboro/Waldorf (MD) Alumni Chapter, highlighting significant achievements in Kappa, community service, and professional achievements. Nominations must be turned into the Committee Chairman by May1</a:t>
            </a:r>
            <a:r>
              <a:rPr lang="en-US" sz="1800" b="1" baseline="30000" dirty="0"/>
              <a:t>st</a:t>
            </a:r>
            <a:r>
              <a:rPr lang="en-US" sz="1800" b="1" dirty="0" smtClean="0"/>
              <a:t>.</a:t>
            </a:r>
          </a:p>
          <a:p>
            <a:r>
              <a:rPr lang="en-US" sz="1800" b="1" dirty="0"/>
              <a:t>Nominees Kappa Resume 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5" name="Picture 2" descr="C:\Users\goodley\Pictures\2013-10-13 ipad pictures\ipad pictures 1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6554" y="22601"/>
            <a:ext cx="1421176" cy="1954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425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</a:t>
            </a:r>
            <a:r>
              <a:rPr lang="en-US" dirty="0" smtClean="0"/>
              <a:t>Nomination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Three letters of recommendation from sustaining Chapter Brothers</a:t>
            </a:r>
          </a:p>
          <a:p>
            <a:pPr lvl="0"/>
            <a:r>
              <a:rPr lang="en-US" b="1" dirty="0"/>
              <a:t>The committee will evaluate the application(s) and present it to the Board of Directors. If approved by the Board, the nominee will be presented to the to the body for a vote (secret ballot). Sustaining members will be given an opportunity to cast a vote at the May meeting in preparation for presentation at the last meeting during the fraternal year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5" name="Picture 2" descr="C:\Users\goodley\Pictures\2013-10-13 ipad pictures\ipad pictures 1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6554" y="22602"/>
            <a:ext cx="1288974" cy="1486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694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4696" y="276889"/>
            <a:ext cx="681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800000"/>
                </a:solidFill>
              </a:rPr>
              <a:t>Questions?</a:t>
            </a:r>
            <a:endParaRPr lang="en-US" sz="3600" dirty="0">
              <a:solidFill>
                <a:srgbClr val="800000"/>
              </a:solidFill>
            </a:endParaRPr>
          </a:p>
        </p:txBody>
      </p:sp>
      <p:pic>
        <p:nvPicPr>
          <p:cNvPr id="4" name="Picture 3" descr="logo Circle 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016" y="1091710"/>
            <a:ext cx="3867610" cy="5317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60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 Power Point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UMW Power Point.thmx</Template>
  <TotalTime>19</TotalTime>
  <Words>229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UMW Power Point</vt:lpstr>
      <vt:lpstr>J.J. Lucas Award Submission Nomination Criteria</vt:lpstr>
      <vt:lpstr>General Requirements</vt:lpstr>
      <vt:lpstr>Leadership</vt:lpstr>
      <vt:lpstr>Member Nomination</vt:lpstr>
      <vt:lpstr>Member Nomination (cont.)</vt:lpstr>
      <vt:lpstr>Slide 6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J.J. Lucas Award Submission Nomination Criteria</dc:title>
  <dc:creator>Shaun Alfred</dc:creator>
  <cp:lastModifiedBy>goodley</cp:lastModifiedBy>
  <cp:revision>8</cp:revision>
  <dcterms:created xsi:type="dcterms:W3CDTF">2014-03-27T12:14:21Z</dcterms:created>
  <dcterms:modified xsi:type="dcterms:W3CDTF">2015-03-19T02:08:21Z</dcterms:modified>
</cp:coreProperties>
</file>